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74" r:id="rId6"/>
    <p:sldId id="283" r:id="rId7"/>
    <p:sldId id="284" r:id="rId8"/>
    <p:sldId id="285" r:id="rId9"/>
    <p:sldId id="263" r:id="rId10"/>
    <p:sldId id="275" r:id="rId11"/>
    <p:sldId id="277" r:id="rId12"/>
    <p:sldId id="268" r:id="rId13"/>
    <p:sldId id="270" r:id="rId14"/>
    <p:sldId id="278" r:id="rId15"/>
    <p:sldId id="265" r:id="rId16"/>
    <p:sldId id="266" r:id="rId17"/>
    <p:sldId id="271" r:id="rId18"/>
    <p:sldId id="272" r:id="rId19"/>
    <p:sldId id="273" r:id="rId20"/>
    <p:sldId id="276" r:id="rId21"/>
    <p:sldId id="279" r:id="rId22"/>
    <p:sldId id="281" r:id="rId23"/>
    <p:sldId id="282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69"/>
    <p:restoredTop sz="95958"/>
  </p:normalViewPr>
  <p:slideViewPr>
    <p:cSldViewPr snapToGrid="0" snapToObjects="1">
      <p:cViewPr varScale="1">
        <p:scale>
          <a:sx n="105" d="100"/>
          <a:sy n="105" d="100"/>
        </p:scale>
        <p:origin x="19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52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67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02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865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1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99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814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92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51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69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40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1583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tiff"/><Relationship Id="rId7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66A2030A-6F7A-465A-B022-A82674561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566762-EDA0-6D46-B00F-36132A2650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de-DE" sz="3200">
                <a:solidFill>
                  <a:schemeClr val="bg1"/>
                </a:solidFill>
              </a:rPr>
              <a:t>IoT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A0D4218-920C-B048-92E3-5BC0F94DC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208141"/>
          </a:xfrm>
        </p:spPr>
        <p:txBody>
          <a:bodyPr>
            <a:normAutofit/>
          </a:bodyPr>
          <a:lstStyle/>
          <a:p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266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BD633F-BC15-FC4C-862E-FB470FE5F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ConCepts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1CF43CD2-16EF-164A-8DB3-E4521E7F0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293457"/>
            <a:ext cx="3070681" cy="363378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7FD7F07-69D2-1F4A-967E-DF0227C92668}"/>
              </a:ext>
            </a:extLst>
          </p:cNvPr>
          <p:cNvSpPr txBox="1"/>
          <p:nvPr/>
        </p:nvSpPr>
        <p:spPr>
          <a:xfrm>
            <a:off x="5646420" y="2293457"/>
            <a:ext cx="59643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Concepts</a:t>
            </a:r>
            <a:r>
              <a:rPr lang="de-DE" b="1" dirty="0"/>
              <a:t> </a:t>
            </a:r>
            <a:endParaRPr lang="de-DE" dirty="0">
              <a:effectLst/>
            </a:endParaRPr>
          </a:p>
          <a:p>
            <a:r>
              <a:rPr lang="de-DE" dirty="0"/>
              <a:t>• EMBEDDING: Computer mit intelligenten Objekten </a:t>
            </a:r>
          </a:p>
          <a:p>
            <a:r>
              <a:rPr lang="de-DE" dirty="0"/>
              <a:t>- Web-Präsenz von Objekten </a:t>
            </a:r>
          </a:p>
          <a:p>
            <a:r>
              <a:rPr lang="de-DE" dirty="0"/>
              <a:t>- Dienstverkörperung: Emulation eines in ein Objekt eingebetteten digitalen Dienstes </a:t>
            </a:r>
          </a:p>
          <a:p>
            <a:endParaRPr lang="de-DE" dirty="0"/>
          </a:p>
          <a:p>
            <a:r>
              <a:rPr lang="de-DE" dirty="0"/>
              <a:t>• MIDDLEWARE: Web </a:t>
            </a:r>
            <a:r>
              <a:rPr lang="de-DE" dirty="0" err="1"/>
              <a:t>of</a:t>
            </a:r>
            <a:r>
              <a:rPr lang="de-DE" dirty="0"/>
              <a:t> Things</a:t>
            </a:r>
            <a:br>
              <a:rPr lang="de-DE" dirty="0"/>
            </a:br>
            <a:r>
              <a:rPr lang="de-DE" dirty="0"/>
              <a:t>• Smart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accessible</a:t>
            </a:r>
            <a:r>
              <a:rPr lang="de-DE" dirty="0"/>
              <a:t> via URLs</a:t>
            </a:r>
            <a:br>
              <a:rPr lang="de-DE" dirty="0"/>
            </a:br>
            <a:endParaRPr lang="de-DE" dirty="0"/>
          </a:p>
          <a:p>
            <a:r>
              <a:rPr lang="de-DE" dirty="0"/>
              <a:t>- APPLIKATION: Informationsanfrage </a:t>
            </a:r>
          </a:p>
          <a:p>
            <a:r>
              <a:rPr lang="de-DE" dirty="0"/>
              <a:t>- Zugriff auf Informationen im Kontext eines Objekts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5641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BD633F-BC15-FC4C-862E-FB470FE5F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ConCepts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FD7F07-69D2-1F4A-967E-DF0227C92668}"/>
              </a:ext>
            </a:extLst>
          </p:cNvPr>
          <p:cNvSpPr txBox="1"/>
          <p:nvPr/>
        </p:nvSpPr>
        <p:spPr>
          <a:xfrm>
            <a:off x="411480" y="2156297"/>
            <a:ext cx="5964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Concepts</a:t>
            </a:r>
            <a:r>
              <a:rPr lang="de-DE" b="1" dirty="0"/>
              <a:t> </a:t>
            </a:r>
            <a:endParaRPr lang="de-DE" dirty="0">
              <a:effectLst/>
            </a:endParaRPr>
          </a:p>
          <a:p>
            <a:r>
              <a:rPr lang="de-DE" dirty="0"/>
              <a:t>- Konzept: Jedes Objekt hat eine Website (= URL), die seinen digitalen Dienst hostet - Bis zu einem gewissen Grad: Synonym für digitale Dienste, die in</a:t>
            </a:r>
          </a:p>
          <a:p>
            <a:r>
              <a:rPr lang="de-DE" dirty="0"/>
              <a:t>Objekte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3C4FA42-43C3-BE4F-8759-0C69616E6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40" y="3899046"/>
            <a:ext cx="7924800" cy="2921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A0D6699-0247-E542-87EE-74A0F3BCA132}"/>
              </a:ext>
            </a:extLst>
          </p:cNvPr>
          <p:cNvSpPr txBox="1"/>
          <p:nvPr/>
        </p:nvSpPr>
        <p:spPr>
          <a:xfrm>
            <a:off x="7338060" y="1296516"/>
            <a:ext cx="4663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- Beispiel: Das Scannen eines Barcodes / QR-Codes ist gleichbedeutend mit der Abfrage von Informationen vom Objekt</a:t>
            </a:r>
          </a:p>
          <a:p>
            <a:r>
              <a:rPr lang="de-DE" dirty="0"/>
              <a:t>- Anmerkung: das Web, Datenbanken, Stacks usw. bleiben hinter den Kulissen (= unsichtbare Technologie)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0F11680-5898-C347-A99E-54DB29433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3110816"/>
            <a:ext cx="3549650" cy="18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67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3E85D-B1F0-B442-A899-4D219F46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Kommunikationsverhalten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A6D4CD-8F05-C94E-9EE5-3C297EC72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4836628" cy="3634486"/>
          </a:xfrm>
        </p:spPr>
        <p:txBody>
          <a:bodyPr/>
          <a:lstStyle/>
          <a:p>
            <a:r>
              <a:rPr lang="de-DE" dirty="0"/>
              <a:t>• </a:t>
            </a:r>
            <a:r>
              <a:rPr lang="de-DE" dirty="0" err="1"/>
              <a:t>Gateway‘ing</a:t>
            </a:r>
            <a:br>
              <a:rPr lang="de-DE" dirty="0"/>
            </a:br>
            <a:r>
              <a:rPr lang="de-DE" dirty="0"/>
              <a:t>• Direkte Anbindung</a:t>
            </a:r>
            <a:br>
              <a:rPr lang="de-DE" dirty="0"/>
            </a:br>
            <a:r>
              <a:rPr lang="de-DE" dirty="0"/>
              <a:t>• Indirekte Anbindung </a:t>
            </a:r>
          </a:p>
          <a:p>
            <a:r>
              <a:rPr lang="de-DE" dirty="0"/>
              <a:t>• Nachrichtenaustauschmuster • Push / pull </a:t>
            </a:r>
          </a:p>
          <a:p>
            <a:r>
              <a:rPr lang="de-DE" dirty="0"/>
              <a:t>• </a:t>
            </a:r>
            <a:r>
              <a:rPr lang="de-DE" dirty="0" err="1"/>
              <a:t>Publish</a:t>
            </a:r>
            <a:r>
              <a:rPr lang="de-DE" dirty="0"/>
              <a:t> / </a:t>
            </a:r>
            <a:r>
              <a:rPr lang="de-DE" dirty="0" err="1"/>
              <a:t>subscribe</a:t>
            </a:r>
            <a:r>
              <a:rPr lang="de-DE" dirty="0"/>
              <a:t> • Request / Response </a:t>
            </a:r>
          </a:p>
          <a:p>
            <a:r>
              <a:rPr lang="de-DE" dirty="0"/>
              <a:t>• Datentransport • Streaming </a:t>
            </a:r>
          </a:p>
          <a:p>
            <a:r>
              <a:rPr lang="de-DE" dirty="0"/>
              <a:t>• </a:t>
            </a:r>
            <a:r>
              <a:rPr lang="de-DE" dirty="0" err="1"/>
              <a:t>Bulk</a:t>
            </a:r>
            <a:br>
              <a:rPr lang="de-DE" dirty="0"/>
            </a:br>
            <a:r>
              <a:rPr lang="de-DE" dirty="0"/>
              <a:t>• </a:t>
            </a:r>
            <a:r>
              <a:rPr lang="de-DE" dirty="0" err="1"/>
              <a:t>Sproadisch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9B675F9-C716-5041-9B73-DD76DE71DE7B}"/>
              </a:ext>
            </a:extLst>
          </p:cNvPr>
          <p:cNvSpPr txBox="1"/>
          <p:nvPr/>
        </p:nvSpPr>
        <p:spPr>
          <a:xfrm>
            <a:off x="6309360" y="2080260"/>
            <a:ext cx="58826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Gateways </a:t>
            </a:r>
            <a:endParaRPr lang="de-DE" dirty="0">
              <a:effectLst/>
            </a:endParaRPr>
          </a:p>
          <a:p>
            <a:r>
              <a:rPr lang="de-DE" dirty="0"/>
              <a:t>• Direkte Anbindung (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Gerät</a:t>
            </a:r>
            <a:r>
              <a:rPr lang="de-DE" dirty="0"/>
              <a:t> / Smart </a:t>
            </a:r>
            <a:r>
              <a:rPr lang="de-DE" dirty="0" err="1"/>
              <a:t>Object</a:t>
            </a:r>
            <a:r>
              <a:rPr lang="de-DE" dirty="0"/>
              <a:t> ist </a:t>
            </a:r>
            <a:r>
              <a:rPr lang="de-DE" dirty="0" err="1"/>
              <a:t>internetfähig</a:t>
            </a:r>
            <a:r>
              <a:rPr lang="de-DE" dirty="0"/>
              <a:t>) • Direkte Kommunikation der Plattform Services mit </a:t>
            </a:r>
            <a:r>
              <a:rPr lang="de-DE" dirty="0" err="1"/>
              <a:t>Gerät</a:t>
            </a:r>
            <a:r>
              <a:rPr lang="de-DE" dirty="0"/>
              <a:t> </a:t>
            </a:r>
            <a:endParaRPr lang="de-DE" dirty="0">
              <a:effectLst/>
            </a:endParaRPr>
          </a:p>
          <a:p>
            <a:r>
              <a:rPr lang="de-DE" dirty="0"/>
              <a:t>• Indirekte Anbindung (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Gerät</a:t>
            </a:r>
            <a:r>
              <a:rPr lang="de-DE" dirty="0"/>
              <a:t> ist nicht </a:t>
            </a:r>
            <a:r>
              <a:rPr lang="de-DE" dirty="0" err="1"/>
              <a:t>internetfähig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• Gateway mit 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Gerätespezifischer</a:t>
            </a:r>
            <a:r>
              <a:rPr lang="de-DE" dirty="0"/>
              <a:t> Kommunikationsschnittstelle </a:t>
            </a:r>
            <a:endParaRPr lang="de-DE" dirty="0">
              <a:effectLst/>
            </a:endParaRPr>
          </a:p>
          <a:p>
            <a:r>
              <a:rPr lang="de-DE" dirty="0"/>
              <a:t>und </a:t>
            </a:r>
            <a:r>
              <a:rPr lang="de-DE" dirty="0" err="1"/>
              <a:t>IoT</a:t>
            </a:r>
            <a:r>
              <a:rPr lang="de-DE" dirty="0"/>
              <a:t> Plattform Schnittstelle </a:t>
            </a:r>
            <a:endParaRPr lang="de-DE" dirty="0">
              <a:effectLst/>
            </a:endParaRP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306F165-9E00-3B4C-A99D-55DD4B4C3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020" y="4804178"/>
            <a:ext cx="8559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98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3E85D-B1F0-B442-A899-4D219F46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Kommunikationsverhalten </a:t>
            </a:r>
            <a:br>
              <a:rPr lang="de-DE" dirty="0"/>
            </a:b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649663F-C2D8-8949-B486-35905812F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Nachrichtenaustausch: Request / </a:t>
            </a:r>
            <a:r>
              <a:rPr lang="de-DE" b="1" dirty="0" err="1"/>
              <a:t>Repsonse</a:t>
            </a:r>
            <a:r>
              <a:rPr lang="de-DE" b="1" dirty="0"/>
              <a:t> </a:t>
            </a:r>
            <a:endParaRPr lang="de-DE" dirty="0"/>
          </a:p>
          <a:p>
            <a:r>
              <a:rPr lang="de-DE" dirty="0"/>
              <a:t>Verbindet eine Menge von Clients mit einer Menge von Services </a:t>
            </a:r>
          </a:p>
          <a:p>
            <a:r>
              <a:rPr lang="de-DE" dirty="0"/>
              <a:t>Wird im Zusammenhang mit Remote </a:t>
            </a:r>
            <a:r>
              <a:rPr lang="de-DE" dirty="0" err="1"/>
              <a:t>Procedure</a:t>
            </a:r>
            <a:r>
              <a:rPr lang="de-DE" dirty="0"/>
              <a:t> Call (RPC) verwendet </a:t>
            </a:r>
          </a:p>
          <a:p>
            <a:r>
              <a:rPr lang="de-DE" dirty="0"/>
              <a:t>Request: Client ruft entfernte Funktion auf (Server </a:t>
            </a:r>
            <a:r>
              <a:rPr lang="de-DE" dirty="0" err="1"/>
              <a:t>führt</a:t>
            </a:r>
            <a:r>
              <a:rPr lang="de-DE" dirty="0"/>
              <a:t> Funktion aus) </a:t>
            </a:r>
          </a:p>
          <a:p>
            <a:r>
              <a:rPr lang="de-DE" dirty="0"/>
              <a:t>Response: Ergebnis der </a:t>
            </a:r>
            <a:r>
              <a:rPr lang="de-DE" dirty="0" err="1"/>
              <a:t>Ausführung</a:t>
            </a:r>
            <a:r>
              <a:rPr lang="de-DE" dirty="0"/>
              <a:t> (Daten oder Erfolgsmeldung) wird an Client </a:t>
            </a:r>
            <a:r>
              <a:rPr lang="de-DE" dirty="0" err="1"/>
              <a:t>zurück</a:t>
            </a:r>
            <a:r>
              <a:rPr lang="de-DE" dirty="0"/>
              <a:t> geliefert </a:t>
            </a:r>
          </a:p>
          <a:p>
            <a:r>
              <a:rPr lang="de-DE" dirty="0"/>
              <a:t>Meistens synchrone Interaktion, d.h. Client blockiert bis Server antwortet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8303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DCE1AD-A60B-214F-9D3C-CDCE0BD6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Komponente </a:t>
            </a:r>
            <a:r>
              <a:rPr lang="de-DE" dirty="0" err="1"/>
              <a:t>VOn</a:t>
            </a:r>
            <a:r>
              <a:rPr lang="de-DE" dirty="0"/>
              <a:t> SMART HOME OFFICE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2BBAE1-5806-F440-B0F5-48758D93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75232"/>
            <a:ext cx="11029615" cy="3634486"/>
          </a:xfrm>
        </p:spPr>
        <p:txBody>
          <a:bodyPr/>
          <a:lstStyle/>
          <a:p>
            <a:r>
              <a:rPr lang="de-DE" dirty="0"/>
              <a:t>SMART OBJECT Schreibtisch: NFC Tag + URL </a:t>
            </a:r>
          </a:p>
          <a:p>
            <a:r>
              <a:rPr lang="de-DE" dirty="0"/>
              <a:t>Smartphone: NFC Reader, Network </a:t>
            </a:r>
            <a:r>
              <a:rPr lang="de-DE" dirty="0" err="1"/>
              <a:t>connection</a:t>
            </a:r>
            <a:r>
              <a:rPr lang="de-DE" dirty="0"/>
              <a:t>, Browser</a:t>
            </a:r>
          </a:p>
          <a:p>
            <a:r>
              <a:rPr lang="de-DE" dirty="0"/>
              <a:t>Service: In der Cloud gehostet </a:t>
            </a:r>
          </a:p>
          <a:p>
            <a:r>
              <a:rPr lang="de-DE" dirty="0"/>
              <a:t>Smart Devices: Philips </a:t>
            </a:r>
            <a:r>
              <a:rPr lang="de-DE" dirty="0" err="1"/>
              <a:t>Hue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7027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7AF7C3-F4E8-3E4C-B3EE-66DEA0F5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Resolution </a:t>
            </a:r>
            <a:r>
              <a:rPr lang="de-DE" dirty="0" err="1"/>
              <a:t>Sensing</a:t>
            </a:r>
            <a:r>
              <a:rPr lang="de-DE" dirty="0"/>
              <a:t>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4C75C-ECF9-DC47-9AA4-9FA096B5A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• </a:t>
            </a:r>
            <a:r>
              <a:rPr lang="de-DE" dirty="0" err="1"/>
              <a:t>Lückenlose</a:t>
            </a:r>
            <a:r>
              <a:rPr lang="de-DE" dirty="0"/>
              <a:t> </a:t>
            </a:r>
            <a:r>
              <a:rPr lang="de-DE" dirty="0" err="1"/>
              <a:t>Überwachung</a:t>
            </a:r>
            <a:r>
              <a:rPr lang="de-DE" dirty="0"/>
              <a:t> aller Objekte eines </a:t>
            </a:r>
            <a:r>
              <a:rPr lang="de-DE" dirty="0" err="1"/>
              <a:t>Geschäftsprozesses</a:t>
            </a:r>
            <a:r>
              <a:rPr lang="de-DE" dirty="0"/>
              <a:t> in Echtzeit </a:t>
            </a:r>
          </a:p>
          <a:p>
            <a:r>
              <a:rPr lang="de-DE" dirty="0"/>
              <a:t>• </a:t>
            </a:r>
            <a:r>
              <a:rPr lang="de-DE" dirty="0" err="1"/>
              <a:t>Inventory</a:t>
            </a:r>
            <a:r>
              <a:rPr lang="de-DE" dirty="0"/>
              <a:t> Check</a:t>
            </a:r>
            <a:br>
              <a:rPr lang="de-DE" dirty="0"/>
            </a:br>
            <a:r>
              <a:rPr lang="de-DE" dirty="0"/>
              <a:t>• bisher 1x im Jahr oder bei einem Ereignis hoher finanzieller </a:t>
            </a:r>
          </a:p>
          <a:p>
            <a:r>
              <a:rPr lang="de-DE" dirty="0"/>
              <a:t>Auswirkung </a:t>
            </a:r>
          </a:p>
          <a:p>
            <a:r>
              <a:rPr lang="de-DE" dirty="0"/>
              <a:t>• Wenn „Check“ ist quasi kostenlos, dann kann er quasi kontinuierlich </a:t>
            </a:r>
            <a:r>
              <a:rPr lang="de-DE" dirty="0" err="1"/>
              <a:t>durchgeführt</a:t>
            </a:r>
            <a:r>
              <a:rPr lang="de-DE" dirty="0"/>
              <a:t> werden </a:t>
            </a:r>
          </a:p>
          <a:p>
            <a:r>
              <a:rPr lang="de-DE" dirty="0"/>
              <a:t>• </a:t>
            </a:r>
            <a:r>
              <a:rPr lang="de-DE" dirty="0" err="1"/>
              <a:t>Ermöglicht</a:t>
            </a:r>
            <a:r>
              <a:rPr lang="de-DE" dirty="0"/>
              <a:t> </a:t>
            </a:r>
            <a:r>
              <a:rPr lang="de-DE" dirty="0" err="1"/>
              <a:t>Echtzeit-Prozesseoptimal</a:t>
            </a:r>
            <a:br>
              <a:rPr lang="de-DE" dirty="0"/>
            </a:br>
            <a:r>
              <a:rPr lang="de-DE" dirty="0"/>
              <a:t>• Wenn Check auch an jedem Ort </a:t>
            </a:r>
            <a:r>
              <a:rPr lang="de-DE" dirty="0" err="1"/>
              <a:t>durchgeführt</a:t>
            </a:r>
            <a:r>
              <a:rPr lang="de-DE" dirty="0"/>
              <a:t> werden kann, dann </a:t>
            </a:r>
          </a:p>
          <a:p>
            <a:r>
              <a:rPr lang="de-DE" dirty="0"/>
              <a:t>kann die gesamte Lieferkette (in Echtzeit) </a:t>
            </a:r>
            <a:r>
              <a:rPr lang="de-DE" dirty="0" err="1"/>
              <a:t>überwacht</a:t>
            </a:r>
            <a:r>
              <a:rPr lang="de-DE" dirty="0"/>
              <a:t> werden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6128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C22B7-D023-FE4D-AF33-1712EE2D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IoT</a:t>
            </a:r>
            <a:r>
              <a:rPr lang="de-DE" dirty="0"/>
              <a:t> – Value Driver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AA7F2-0E23-F648-BF93-3E52B097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dirty="0"/>
              <a:t>• </a:t>
            </a:r>
            <a:r>
              <a:rPr lang="de-DE" dirty="0" err="1"/>
              <a:t>Machine-to-Machine</a:t>
            </a:r>
            <a:r>
              <a:rPr lang="de-DE" dirty="0"/>
              <a:t> (M2M)</a:t>
            </a:r>
            <a:br>
              <a:rPr lang="de-DE" dirty="0"/>
            </a:br>
            <a:r>
              <a:rPr lang="de-DE" dirty="0"/>
              <a:t>• Erfassen von Objekt und Umgebung zum automatisierten Steuern </a:t>
            </a:r>
          </a:p>
          <a:p>
            <a:r>
              <a:rPr lang="de-DE" dirty="0"/>
              <a:t>von </a:t>
            </a:r>
            <a:r>
              <a:rPr lang="de-DE" dirty="0" err="1"/>
              <a:t>Geschäftssystemen</a:t>
            </a:r>
            <a:r>
              <a:rPr lang="de-DE" dirty="0"/>
              <a:t> </a:t>
            </a:r>
          </a:p>
          <a:p>
            <a:r>
              <a:rPr lang="de-DE" dirty="0" err="1"/>
              <a:t>IoT</a:t>
            </a:r>
            <a:r>
              <a:rPr lang="de-DE" dirty="0"/>
              <a:t> Technologie erfasst und identifiziert Objekte als Prozessbeteiligte, entweder orts- und zeitdiskret (Gates) oder permanent (</a:t>
            </a:r>
            <a:r>
              <a:rPr lang="de-DE" dirty="0" err="1"/>
              <a:t>Tracing</a:t>
            </a:r>
            <a:r>
              <a:rPr lang="de-DE" dirty="0"/>
              <a:t>) </a:t>
            </a:r>
          </a:p>
          <a:p>
            <a:r>
              <a:rPr lang="de-DE" dirty="0" err="1"/>
              <a:t>IoT</a:t>
            </a:r>
            <a:r>
              <a:rPr lang="de-DE" dirty="0"/>
              <a:t> Technologie Sensor erfasst Umgebungsbedingungen </a:t>
            </a:r>
          </a:p>
          <a:p>
            <a:r>
              <a:rPr lang="de-DE" dirty="0"/>
              <a:t>Sicherung der </a:t>
            </a:r>
            <a:r>
              <a:rPr lang="de-DE" dirty="0" err="1"/>
              <a:t>Integrität</a:t>
            </a:r>
            <a:r>
              <a:rPr lang="de-DE" dirty="0"/>
              <a:t> und Produktherkunft </a:t>
            </a:r>
          </a:p>
          <a:p>
            <a:r>
              <a:rPr lang="de-DE" dirty="0"/>
              <a:t>• Integration mit Nutzern</a:t>
            </a:r>
            <a:br>
              <a:rPr lang="de-DE" dirty="0"/>
            </a:br>
            <a:r>
              <a:rPr lang="de-DE" dirty="0"/>
              <a:t>• </a:t>
            </a:r>
            <a:r>
              <a:rPr lang="de-DE" dirty="0" err="1"/>
              <a:t>IoT</a:t>
            </a:r>
            <a:r>
              <a:rPr lang="de-DE" dirty="0"/>
              <a:t> gibt Feedback an Benutzer und macht </a:t>
            </a:r>
            <a:r>
              <a:rPr lang="de-DE" dirty="0" err="1"/>
              <a:t>Abläufe</a:t>
            </a:r>
            <a:r>
              <a:rPr lang="de-DE" dirty="0"/>
              <a:t> und </a:t>
            </a:r>
            <a:r>
              <a:rPr lang="de-DE" dirty="0" err="1"/>
              <a:t>Zustände</a:t>
            </a:r>
            <a:r>
              <a:rPr lang="de-DE" dirty="0"/>
              <a:t> </a:t>
            </a:r>
          </a:p>
          <a:p>
            <a:r>
              <a:rPr lang="de-DE" dirty="0"/>
              <a:t>sichtbar</a:t>
            </a:r>
            <a:br>
              <a:rPr lang="de-DE" dirty="0"/>
            </a:br>
            <a:r>
              <a:rPr lang="de-DE" dirty="0"/>
              <a:t>• </a:t>
            </a:r>
            <a:r>
              <a:rPr lang="de-DE" dirty="0" err="1"/>
              <a:t>IoT</a:t>
            </a:r>
            <a:r>
              <a:rPr lang="de-DE" dirty="0"/>
              <a:t> beeinflusst oder </a:t>
            </a:r>
            <a:r>
              <a:rPr lang="de-DE" dirty="0" err="1"/>
              <a:t>verändert</a:t>
            </a:r>
            <a:r>
              <a:rPr lang="de-DE" dirty="0"/>
              <a:t> das Verhalten von Nutzern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8001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2057DE-421C-DA4C-B213-8FF035B3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</a:t>
            </a:r>
            <a:r>
              <a:rPr lang="de-DE" dirty="0" err="1"/>
              <a:t>of</a:t>
            </a:r>
            <a:r>
              <a:rPr lang="de-DE" dirty="0"/>
              <a:t> Things Ansatz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F0E258-1C65-2145-A264-B4E0EA598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4676608" cy="3634486"/>
          </a:xfrm>
        </p:spPr>
        <p:txBody>
          <a:bodyPr>
            <a:normAutofit fontScale="70000" lnSpcReduction="20000"/>
          </a:bodyPr>
          <a:lstStyle/>
          <a:p>
            <a:r>
              <a:rPr lang="de-DE" dirty="0"/>
              <a:t>Verwende das World Wide Web Ökosystem und Infrastruktur, um </a:t>
            </a:r>
            <a:r>
              <a:rPr lang="de-DE" dirty="0" err="1"/>
              <a:t>IoT</a:t>
            </a:r>
            <a:r>
              <a:rPr lang="de-DE" dirty="0"/>
              <a:t> Applikationen zu bauen. </a:t>
            </a:r>
          </a:p>
          <a:p>
            <a:r>
              <a:rPr lang="de-DE" dirty="0"/>
              <a:t>Zugriff auf heterogene </a:t>
            </a:r>
            <a:r>
              <a:rPr lang="de-DE" dirty="0" err="1"/>
              <a:t>IoT</a:t>
            </a:r>
            <a:r>
              <a:rPr lang="de-DE" dirty="0"/>
              <a:t> Geräte mit Hilfe von </a:t>
            </a:r>
            <a:r>
              <a:rPr lang="de-DE" i="1" dirty="0"/>
              <a:t>Standard </a:t>
            </a:r>
            <a:r>
              <a:rPr lang="de-DE" dirty="0"/>
              <a:t>Web Protokollen </a:t>
            </a:r>
          </a:p>
          <a:p>
            <a:r>
              <a:rPr lang="de-DE" dirty="0"/>
              <a:t>Ermöglicht eine vereinfachte Integration über </a:t>
            </a:r>
            <a:r>
              <a:rPr lang="de-DE" i="1" dirty="0"/>
              <a:t>verschiedene </a:t>
            </a:r>
            <a:r>
              <a:rPr lang="de-DE" dirty="0"/>
              <a:t>Systeme und Applikationen </a:t>
            </a:r>
          </a:p>
          <a:p>
            <a:r>
              <a:rPr lang="de-DE" dirty="0"/>
              <a:t>Alle Dinge verwenden URLs als einheitliches </a:t>
            </a:r>
            <a:r>
              <a:rPr lang="de-DE" dirty="0" err="1"/>
              <a:t>Addressierungsschema</a:t>
            </a:r>
            <a:r>
              <a:rPr lang="de-DE" dirty="0"/>
              <a:t> </a:t>
            </a:r>
          </a:p>
          <a:p>
            <a:r>
              <a:rPr lang="de-DE" dirty="0"/>
              <a:t>Interaktion via REST Paradigma, </a:t>
            </a:r>
            <a:r>
              <a:rPr lang="de-DE" dirty="0" err="1"/>
              <a:t>Mashup</a:t>
            </a:r>
            <a:r>
              <a:rPr lang="de-DE" dirty="0"/>
              <a:t> mit bestehenden </a:t>
            </a:r>
            <a:r>
              <a:rPr lang="de-DE" dirty="0" err="1"/>
              <a:t>Webapp</a:t>
            </a:r>
            <a:r>
              <a:rPr lang="de-DE" dirty="0"/>
              <a:t>. </a:t>
            </a:r>
          </a:p>
          <a:p>
            <a:r>
              <a:rPr lang="de-DE" dirty="0" err="1"/>
              <a:t>Physical</a:t>
            </a:r>
            <a:r>
              <a:rPr lang="de-DE" dirty="0"/>
              <a:t> Web</a:t>
            </a:r>
          </a:p>
          <a:p>
            <a:r>
              <a:rPr lang="de-DE" dirty="0"/>
              <a:t>Leichtgewichtiger Service Discovery und Interaction Layer für </a:t>
            </a:r>
            <a:r>
              <a:rPr lang="de-DE" dirty="0" err="1"/>
              <a:t>IoT</a:t>
            </a:r>
            <a:r>
              <a:rPr lang="de-DE" dirty="0"/>
              <a:t> </a:t>
            </a:r>
          </a:p>
          <a:p>
            <a:r>
              <a:rPr lang="de-DE" dirty="0"/>
              <a:t>Interagiere mit </a:t>
            </a:r>
            <a:r>
              <a:rPr lang="de-DE" dirty="0" err="1"/>
              <a:t>IoT</a:t>
            </a:r>
            <a:r>
              <a:rPr lang="de-DE" dirty="0"/>
              <a:t> via URLs 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B7F46E-8688-6A4F-9A5D-CEEDE957B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240" y="847244"/>
            <a:ext cx="608584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23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41FC48-9710-BF47-A1A0-BC81F481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ReCap</a:t>
            </a:r>
            <a:r>
              <a:rPr lang="de-DE" dirty="0"/>
              <a:t> Smart Home Office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AB10C-F67B-014B-A810-E07A09AA4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 err="1"/>
              <a:t>IoT</a:t>
            </a:r>
            <a:r>
              <a:rPr lang="de-DE" dirty="0"/>
              <a:t>-Konzept: Einbettung</a:t>
            </a:r>
          </a:p>
          <a:p>
            <a:r>
              <a:rPr lang="de-DE" dirty="0"/>
              <a:t>- Computer tief in die reale Welt eingebettet - Computer wird Teil des Objekts</a:t>
            </a:r>
          </a:p>
          <a:p>
            <a:r>
              <a:rPr lang="de-DE" dirty="0"/>
              <a:t>- Objektnutzung wird zur Computernutzung</a:t>
            </a:r>
          </a:p>
          <a:p>
            <a:r>
              <a:rPr lang="de-DE" dirty="0"/>
              <a:t>- Computer ist kein eigenständiges Gerät</a:t>
            </a:r>
          </a:p>
          <a:p>
            <a:r>
              <a:rPr lang="de-DE" dirty="0"/>
              <a:t>- Computer kann nicht getrennt vom Objekt betrieben oder verwendet werden</a:t>
            </a:r>
          </a:p>
          <a:p>
            <a:r>
              <a:rPr lang="de-DE" dirty="0"/>
              <a:t>- Einbetten bedeutet nicht, dass der Computer unsichtbar ist - Dennoch kann man den Computer visuell identifizieren - Es schränkt jedoch die Verwendung des Objekts nicht ein</a:t>
            </a:r>
          </a:p>
          <a:p>
            <a:r>
              <a:rPr lang="de-DE" dirty="0"/>
              <a:t>- Wahrnehmungsänderungen: Jedes Objekt ist ein Computer</a:t>
            </a:r>
          </a:p>
          <a:p>
            <a:r>
              <a:rPr lang="de-DE" dirty="0"/>
              <a:t>Einbetten: Konsequenzen</a:t>
            </a:r>
          </a:p>
          <a:p>
            <a:r>
              <a:rPr lang="de-DE" dirty="0"/>
              <a:t>"Internet der Dinge macht Computer wirklich allgegenwärtig"</a:t>
            </a:r>
          </a:p>
          <a:p>
            <a:r>
              <a:rPr lang="de-DE" dirty="0"/>
              <a:t>- Vernetzte Informationsverarbeitung ist intrinsische Objekteigenschaft - Objekte werden Teil von Internet-Diensten</a:t>
            </a:r>
          </a:p>
          <a:p>
            <a:r>
              <a:rPr lang="de-DE" dirty="0"/>
              <a:t>- Fernsteuerungsfähigkeit aktiviert</a:t>
            </a:r>
          </a:p>
          <a:p>
            <a:r>
              <a:rPr lang="de-DE" dirty="0"/>
              <a:t>- Wahrnehmungsänderungen: Jedes Objekt ist ein Computer</a:t>
            </a:r>
          </a:p>
        </p:txBody>
      </p:sp>
    </p:spTree>
    <p:extLst>
      <p:ext uri="{BB962C8B-B14F-4D97-AF65-F5344CB8AC3E}">
        <p14:creationId xmlns:p14="http://schemas.microsoft.com/office/powerpoint/2010/main" val="2426218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A07B2C-9A1F-1446-A598-02D232CFC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 Control </a:t>
            </a:r>
            <a:r>
              <a:rPr lang="de-DE" dirty="0" err="1"/>
              <a:t>Capability</a:t>
            </a:r>
            <a:r>
              <a:rPr lang="de-DE" dirty="0"/>
              <a:t>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2F4D08-CBB5-904E-AE99-0EF828DEE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09216"/>
            <a:ext cx="4539448" cy="3634486"/>
          </a:xfrm>
        </p:spPr>
        <p:txBody>
          <a:bodyPr/>
          <a:lstStyle/>
          <a:p>
            <a:r>
              <a:rPr lang="de-DE" dirty="0"/>
              <a:t>- Fernsteuerung im </a:t>
            </a:r>
            <a:r>
              <a:rPr lang="de-DE" dirty="0" err="1"/>
              <a:t>IoT</a:t>
            </a:r>
            <a:r>
              <a:rPr lang="de-DE" dirty="0"/>
              <a:t>-Kontext bedeutet</a:t>
            </a:r>
          </a:p>
          <a:p>
            <a:r>
              <a:rPr lang="de-DE" dirty="0"/>
              <a:t>- Mit dem Internet verbundenes Objekt</a:t>
            </a:r>
          </a:p>
          <a:p>
            <a:r>
              <a:rPr lang="de-DE" dirty="0"/>
              <a:t>- Elektronischer Zugang zu Informationen über das Objekt - Gewinnen Sie Einblicke, wenn Sie nicht am Ort des Objekts sind</a:t>
            </a:r>
          </a:p>
          <a:p>
            <a:r>
              <a:rPr lang="de-DE" dirty="0"/>
              <a:t>- Physisches Objekt ist Teil eines elektronischen Prozesses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1031AC4-41D5-7B49-B9E4-A9C5DADA3187}"/>
              </a:ext>
            </a:extLst>
          </p:cNvPr>
          <p:cNvSpPr txBox="1"/>
          <p:nvPr/>
        </p:nvSpPr>
        <p:spPr>
          <a:xfrm>
            <a:off x="6096000" y="2560320"/>
            <a:ext cx="551480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Web </a:t>
            </a:r>
            <a:r>
              <a:rPr lang="de-DE" b="1" dirty="0" err="1"/>
              <a:t>of</a:t>
            </a:r>
            <a:r>
              <a:rPr lang="de-DE" b="1" dirty="0"/>
              <a:t> Things Approach </a:t>
            </a:r>
            <a:endParaRPr lang="de-DE" dirty="0">
              <a:effectLst/>
            </a:endParaRP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- Nutzung der Infrastruktur des World Wide Web als Middleware zum Aufbau von </a:t>
            </a:r>
            <a:r>
              <a:rPr lang="de-DE" dirty="0" err="1"/>
              <a:t>IoT</a:t>
            </a:r>
            <a:r>
              <a:rPr lang="de-DE" dirty="0"/>
              <a:t>-Anwendungen</a:t>
            </a:r>
          </a:p>
          <a:p>
            <a:r>
              <a:rPr lang="de-DE" dirty="0"/>
              <a:t>- Zugriff auf heterogene </a:t>
            </a:r>
            <a:r>
              <a:rPr lang="de-DE" dirty="0" err="1"/>
              <a:t>IoT</a:t>
            </a:r>
            <a:r>
              <a:rPr lang="de-DE" dirty="0"/>
              <a:t>-Geräte über Standard-Webprotokolle - URLs zur Adressierung</a:t>
            </a:r>
          </a:p>
          <a:p>
            <a:r>
              <a:rPr lang="de-DE" dirty="0"/>
              <a:t>- HTTP für RPC</a:t>
            </a:r>
          </a:p>
          <a:p>
            <a:r>
              <a:rPr lang="de-DE" dirty="0"/>
              <a:t>- Ermöglicht eine vereinfachte Integration über unterschiedliche Systeme und Anwendungen</a:t>
            </a:r>
          </a:p>
        </p:txBody>
      </p:sp>
    </p:spTree>
    <p:extLst>
      <p:ext uri="{BB962C8B-B14F-4D97-AF65-F5344CB8AC3E}">
        <p14:creationId xmlns:p14="http://schemas.microsoft.com/office/powerpoint/2010/main" val="197640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B1ABD-4B95-7349-B136-DECB661B2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Modell Von Smart Home Office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ACC52926-2348-804D-B847-52C8D761C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190111"/>
            <a:ext cx="2719402" cy="363378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582BB48-CB54-0249-ACD3-5C55C226DDE0}"/>
              </a:ext>
            </a:extLst>
          </p:cNvPr>
          <p:cNvSpPr txBox="1"/>
          <p:nvPr/>
        </p:nvSpPr>
        <p:spPr>
          <a:xfrm>
            <a:off x="924092" y="5841894"/>
            <a:ext cx="277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Fleisch et al. (2015)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FFD39DC-0674-2E48-9696-D147096D62AA}"/>
              </a:ext>
            </a:extLst>
          </p:cNvPr>
          <p:cNvSpPr txBox="1"/>
          <p:nvPr/>
        </p:nvSpPr>
        <p:spPr>
          <a:xfrm>
            <a:off x="3356330" y="5198212"/>
            <a:ext cx="3499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Schreibtisch/Couchtisch + NFC = Smart </a:t>
            </a:r>
            <a:r>
              <a:rPr lang="de-DE" sz="1400" dirty="0" err="1"/>
              <a:t>Object</a:t>
            </a:r>
            <a:endParaRPr lang="de-DE" sz="14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91836DC-A335-4A4F-AADA-2C5A74617AFF}"/>
              </a:ext>
            </a:extLst>
          </p:cNvPr>
          <p:cNvSpPr txBox="1"/>
          <p:nvPr/>
        </p:nvSpPr>
        <p:spPr>
          <a:xfrm>
            <a:off x="3388785" y="4659813"/>
            <a:ext cx="3499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NFC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BA3847B-4FD6-864C-891F-C9CB24991D6D}"/>
              </a:ext>
            </a:extLst>
          </p:cNvPr>
          <p:cNvSpPr txBox="1"/>
          <p:nvPr/>
        </p:nvSpPr>
        <p:spPr>
          <a:xfrm>
            <a:off x="3374921" y="3864768"/>
            <a:ext cx="3499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Gateway: Indirekte Anbindung (</a:t>
            </a:r>
            <a:r>
              <a:rPr lang="de-DE" sz="1400" dirty="0" err="1"/>
              <a:t>IoT</a:t>
            </a:r>
            <a:r>
              <a:rPr lang="de-DE" sz="1400" dirty="0"/>
              <a:t> Gerät ist nicht internetfähig)</a:t>
            </a:r>
            <a:br>
              <a:rPr lang="de-DE" sz="1400" dirty="0"/>
            </a:br>
            <a:r>
              <a:rPr lang="de-DE" sz="1400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279D8D-B29B-7D48-8E4B-0983E9561723}"/>
              </a:ext>
            </a:extLst>
          </p:cNvPr>
          <p:cNvSpPr txBox="1"/>
          <p:nvPr/>
        </p:nvSpPr>
        <p:spPr>
          <a:xfrm>
            <a:off x="3323874" y="3116642"/>
            <a:ext cx="3499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IFTT Mode Tracking via Excel</a:t>
            </a:r>
            <a:br>
              <a:rPr lang="de-DE" sz="1400" dirty="0"/>
            </a:br>
            <a:r>
              <a:rPr lang="de-DE" sz="1400" dirty="0"/>
              <a:t>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B5D74CF-B815-654E-A01F-2E3A39E0FAEB}"/>
              </a:ext>
            </a:extLst>
          </p:cNvPr>
          <p:cNvSpPr txBox="1"/>
          <p:nvPr/>
        </p:nvSpPr>
        <p:spPr>
          <a:xfrm>
            <a:off x="3323874" y="2432423"/>
            <a:ext cx="3499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SMART HOME OFFICE</a:t>
            </a:r>
            <a:br>
              <a:rPr lang="de-DE" sz="1400" dirty="0"/>
            </a:br>
            <a:r>
              <a:rPr lang="de-DE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7417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90F3EE-00EA-734E-A307-E7CB2980A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Benutzung </a:t>
            </a:r>
            <a:r>
              <a:rPr lang="de-DE" dirty="0" err="1"/>
              <a:t>VOn</a:t>
            </a:r>
            <a:r>
              <a:rPr lang="de-DE" dirty="0"/>
              <a:t> IFTTT Für </a:t>
            </a:r>
            <a:r>
              <a:rPr lang="de-DE" dirty="0" err="1"/>
              <a:t>WoT</a:t>
            </a:r>
            <a:r>
              <a:rPr lang="de-DE" dirty="0"/>
              <a:t> </a:t>
            </a:r>
            <a:r>
              <a:rPr lang="de-DE" dirty="0" err="1"/>
              <a:t>mashups</a:t>
            </a:r>
            <a:r>
              <a:rPr lang="de-DE" dirty="0"/>
              <a:t>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7FF5A8-E12B-814B-A35D-AF4B337B5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57400"/>
            <a:ext cx="3670768" cy="3634486"/>
          </a:xfrm>
        </p:spPr>
        <p:txBody>
          <a:bodyPr/>
          <a:lstStyle/>
          <a:p>
            <a:r>
              <a:rPr lang="de-DE" dirty="0"/>
              <a:t>Ausführen von </a:t>
            </a:r>
            <a:r>
              <a:rPr lang="de-DE" dirty="0" err="1"/>
              <a:t>WoT</a:t>
            </a:r>
            <a:r>
              <a:rPr lang="de-DE" dirty="0"/>
              <a:t>-Diensten aus Objekten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Sobald das Objekt eine Web-Präsenz hat, d.h. über eine URL zugänglich ist, ermöglicht es die (Fern-)Integration mit anderen intelligenten Objekten und Diensten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2412E8C-2C91-C94B-AF58-BF71FFE02FE2}"/>
              </a:ext>
            </a:extLst>
          </p:cNvPr>
          <p:cNvSpPr txBox="1"/>
          <p:nvPr/>
        </p:nvSpPr>
        <p:spPr>
          <a:xfrm>
            <a:off x="6534912" y="2443482"/>
            <a:ext cx="57454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Mashups</a:t>
            </a:r>
            <a:r>
              <a:rPr lang="de-DE" b="1" dirty="0"/>
              <a:t>: </a:t>
            </a:r>
            <a:r>
              <a:rPr lang="de-DE" dirty="0"/>
              <a:t>Anwendungen durch Aufruf von </a:t>
            </a:r>
            <a:r>
              <a:rPr lang="de-DE" dirty="0" err="1"/>
              <a:t>Webhooks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b="1" dirty="0" err="1"/>
              <a:t>Webhooks</a:t>
            </a:r>
            <a:r>
              <a:rPr lang="de-DE" b="1" dirty="0"/>
              <a:t>: </a:t>
            </a:r>
            <a:r>
              <a:rPr lang="de-DE" dirty="0"/>
              <a:t>URLs, die wie RPCs funktionieren, d.h. eine Funktion ausführen, anstatt eine Webseite zurückzugeben.</a:t>
            </a:r>
          </a:p>
          <a:p>
            <a:endParaRPr lang="de-DE" dirty="0"/>
          </a:p>
          <a:p>
            <a:r>
              <a:rPr lang="de-DE" b="1" dirty="0"/>
              <a:t>IFTTT: </a:t>
            </a:r>
            <a:r>
              <a:rPr lang="de-DE" dirty="0"/>
              <a:t>kostenlose Plattform zur Erstellung einfacher regelbasierter </a:t>
            </a:r>
            <a:r>
              <a:rPr lang="de-DE" dirty="0" err="1"/>
              <a:t>WoT-Mashups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b="1" dirty="0"/>
              <a:t>Applet: </a:t>
            </a:r>
            <a:r>
              <a:rPr lang="de-DE" dirty="0"/>
              <a:t>IFTTT-Begriff einer </a:t>
            </a:r>
            <a:r>
              <a:rPr lang="de-DE" dirty="0" err="1"/>
              <a:t>Mashup</a:t>
            </a:r>
            <a:r>
              <a:rPr lang="de-DE" dirty="0"/>
              <a:t>-Anwendung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3433451-A7EF-FA45-8182-6607DB69C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905" y="2443482"/>
            <a:ext cx="1071141" cy="105758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7E0EA7C-6713-2F4C-A54A-23A5372B9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905" y="4458869"/>
            <a:ext cx="11811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1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6DBFEA-FBDE-7E46-9BC4-68BBE9C08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Anforderungen Des </a:t>
            </a:r>
            <a:r>
              <a:rPr lang="de-DE" dirty="0" err="1"/>
              <a:t>Hackathon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586600-7295-C245-8DBF-6CF87A0DF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• Ziel</a:t>
            </a:r>
            <a:br>
              <a:rPr lang="de-DE" dirty="0"/>
            </a:br>
            <a:r>
              <a:rPr lang="de-DE" dirty="0"/>
              <a:t>• Mit </a:t>
            </a:r>
            <a:r>
              <a:rPr lang="de-DE" dirty="0" err="1"/>
              <a:t>WoT</a:t>
            </a:r>
            <a:r>
              <a:rPr lang="de-DE" dirty="0"/>
              <a:t> Technologien umgehen und Inhalte der </a:t>
            </a:r>
            <a:r>
              <a:rPr lang="de-DE" dirty="0" err="1"/>
              <a:t>IoT</a:t>
            </a:r>
            <a:r>
              <a:rPr lang="de-DE" dirty="0"/>
              <a:t> Vorlesung praktisch anwenden und vertiefend verstehen • Thema </a:t>
            </a:r>
          </a:p>
          <a:p>
            <a:r>
              <a:rPr lang="de-DE" dirty="0"/>
              <a:t>• HHZ Lern- und Lehrservices eingebettet in </a:t>
            </a:r>
            <a:r>
              <a:rPr lang="de-DE" dirty="0" err="1"/>
              <a:t>häusliche</a:t>
            </a:r>
            <a:r>
              <a:rPr lang="de-DE" dirty="0"/>
              <a:t> Alltagsroutinen </a:t>
            </a:r>
          </a:p>
          <a:p>
            <a:r>
              <a:rPr lang="de-DE" dirty="0"/>
              <a:t>• Inhalte</a:t>
            </a:r>
            <a:br>
              <a:rPr lang="de-DE" dirty="0"/>
            </a:br>
            <a:r>
              <a:rPr lang="de-DE" dirty="0"/>
              <a:t>• Teamweise Implementierung einer </a:t>
            </a:r>
            <a:r>
              <a:rPr lang="de-DE" dirty="0" err="1"/>
              <a:t>IoT</a:t>
            </a:r>
            <a:r>
              <a:rPr lang="de-DE" dirty="0"/>
              <a:t> Anwendung • Dokumentierte Laborarbeit</a:t>
            </a:r>
            <a:br>
              <a:rPr lang="de-DE" dirty="0"/>
            </a:br>
            <a:r>
              <a:rPr lang="de-DE" dirty="0"/>
              <a:t>• </a:t>
            </a:r>
            <a:r>
              <a:rPr lang="de-DE" dirty="0" err="1"/>
              <a:t>Prüfungsleistung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3435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16667-0A0E-2945-A9AF-F9EC6A48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sind </a:t>
            </a:r>
            <a:r>
              <a:rPr lang="de-DE" dirty="0" err="1"/>
              <a:t>IoT</a:t>
            </a:r>
            <a:r>
              <a:rPr lang="de-DE" dirty="0"/>
              <a:t> Design Prinzipien umgesetzt?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B32F58-CD47-0E4C-A9E1-FC094A266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* Erläutern Sie das Konzept der Einbettung allg. und zeigen Sie dann wie dies in Ihrem Projekt realisiert ist.</a:t>
            </a:r>
          </a:p>
          <a:p>
            <a:pPr marL="0" indent="0">
              <a:buNone/>
            </a:pPr>
            <a:r>
              <a:rPr lang="de-DE" dirty="0"/>
              <a:t>* Wie sind </a:t>
            </a:r>
            <a:r>
              <a:rPr lang="de-DE" dirty="0" err="1"/>
              <a:t>IoT</a:t>
            </a:r>
            <a:r>
              <a:rPr lang="de-DE" dirty="0"/>
              <a:t> Design Prinzipien umgesetzt?</a:t>
            </a:r>
          </a:p>
          <a:p>
            <a:pPr marL="0" indent="0">
              <a:buNone/>
            </a:pPr>
            <a:r>
              <a:rPr lang="de-DE" dirty="0"/>
              <a:t>* Diskutieren Sie die Design Prinzipien Unsichtbarkeit, manueller Vorrang, Feedback in Ihrem Projekt</a:t>
            </a:r>
          </a:p>
          <a:p>
            <a:pPr marL="0" indent="0">
              <a:buNone/>
            </a:pPr>
            <a:r>
              <a:rPr lang="de-DE" dirty="0"/>
              <a:t>* Welche Medienbrüche werden durch eingebettete digitale Services gemindert?</a:t>
            </a:r>
          </a:p>
          <a:p>
            <a:pPr marL="0" indent="0">
              <a:buNone/>
            </a:pPr>
            <a:r>
              <a:rPr lang="de-DE" dirty="0"/>
              <a:t>* Starten Sie mit der Fleisch-Formel</a:t>
            </a:r>
          </a:p>
          <a:p>
            <a:pPr marL="0" indent="0">
              <a:buNone/>
            </a:pPr>
            <a:r>
              <a:rPr lang="de-DE" dirty="0"/>
              <a:t>* Identifizieren Sie mind. Einen wesentlichen Medienbruch (= das durch Ihre Anwendung zu lösende Problem)</a:t>
            </a:r>
          </a:p>
          <a:p>
            <a:pPr marL="0" indent="0">
              <a:buNone/>
            </a:pPr>
            <a:r>
              <a:rPr lang="de-DE" dirty="0"/>
              <a:t>* Wie wurde der Medienbruch gemindert?</a:t>
            </a:r>
          </a:p>
        </p:txBody>
      </p:sp>
    </p:spTree>
    <p:extLst>
      <p:ext uri="{BB962C8B-B14F-4D97-AF65-F5344CB8AC3E}">
        <p14:creationId xmlns:p14="http://schemas.microsoft.com/office/powerpoint/2010/main" val="2777475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8D2423-2193-6549-B05C-B34D3FFC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Welche </a:t>
            </a:r>
            <a:r>
              <a:rPr lang="de-DE" dirty="0" err="1"/>
              <a:t>Medienbrüche</a:t>
            </a:r>
            <a:r>
              <a:rPr lang="de-DE" dirty="0"/>
              <a:t> werden durch eingebettete digitale Services gemindert? 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314C51-1679-4949-80B4-B1286C18F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Zeigen Sie die Verbindung zu den Inhalten der Vorlesung, z.B. </a:t>
            </a:r>
            <a:r>
              <a:rPr lang="de-DE" dirty="0" err="1"/>
              <a:t>IoT</a:t>
            </a:r>
            <a:r>
              <a:rPr lang="de-DE" dirty="0"/>
              <a:t> Konzepte (Einbettung + Design Prinzipien), </a:t>
            </a:r>
            <a:r>
              <a:rPr lang="de-DE" dirty="0" err="1"/>
              <a:t>IoT</a:t>
            </a:r>
            <a:r>
              <a:rPr lang="de-DE" dirty="0"/>
              <a:t> Kommunikation (involvierte Netzwerke), Kommunikationsverhalten, Diskussion des </a:t>
            </a:r>
            <a:r>
              <a:rPr lang="de-DE" dirty="0" err="1"/>
              <a:t>ökonomischen</a:t>
            </a:r>
            <a:r>
              <a:rPr lang="de-DE" dirty="0"/>
              <a:t> Prinzips und </a:t>
            </a:r>
            <a:r>
              <a:rPr lang="de-DE" dirty="0" err="1"/>
              <a:t>Medienbrüche</a:t>
            </a:r>
            <a:r>
              <a:rPr lang="de-DE" dirty="0"/>
              <a:t> nach E. Fleisch </a:t>
            </a:r>
          </a:p>
          <a:p>
            <a:r>
              <a:rPr lang="de-DE" dirty="0"/>
              <a:t>Starten Sie mit der Fleisch-Formel</a:t>
            </a:r>
            <a:br>
              <a:rPr lang="de-DE" dirty="0"/>
            </a:br>
            <a:r>
              <a:rPr lang="de-DE" dirty="0"/>
              <a:t> Identifizieren Sie mind. Einen wesentlichen Medienbruch (= das durch Ihre Anwendung zu </a:t>
            </a:r>
          </a:p>
          <a:p>
            <a:r>
              <a:rPr lang="de-DE" dirty="0" err="1"/>
              <a:t>lösende</a:t>
            </a:r>
            <a:r>
              <a:rPr lang="de-DE" dirty="0"/>
              <a:t> Problem)</a:t>
            </a:r>
            <a:br>
              <a:rPr lang="de-DE" dirty="0"/>
            </a:br>
            <a:r>
              <a:rPr lang="de-DE" dirty="0"/>
              <a:t> Wie wurde der Medienbruch gemindert?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6019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421B0-5A11-2F4A-AA0E-88E99E44E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46228"/>
          </a:xfrm>
        </p:spPr>
        <p:txBody>
          <a:bodyPr/>
          <a:lstStyle/>
          <a:p>
            <a:r>
              <a:rPr lang="de-DE" dirty="0"/>
              <a:t>Das Konzept Von SMART HOME Office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6B28CF9-656F-0D4E-BB53-20D8D38B2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" y="1986691"/>
            <a:ext cx="3070681" cy="363378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2BDF803-283E-D840-930E-90AB5AA80796}"/>
              </a:ext>
            </a:extLst>
          </p:cNvPr>
          <p:cNvSpPr txBox="1"/>
          <p:nvPr/>
        </p:nvSpPr>
        <p:spPr>
          <a:xfrm>
            <a:off x="3404277" y="1986691"/>
            <a:ext cx="34720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• EMBEDDING: </a:t>
            </a:r>
          </a:p>
          <a:p>
            <a:r>
              <a:rPr lang="de-DE" dirty="0"/>
              <a:t>- Schreibtisch/Couchtisch wird zu einem intelligenten Objekt (Smart </a:t>
            </a:r>
            <a:r>
              <a:rPr lang="de-DE" dirty="0" err="1"/>
              <a:t>Object</a:t>
            </a:r>
            <a:r>
              <a:rPr lang="de-DE" dirty="0"/>
              <a:t>) </a:t>
            </a:r>
          </a:p>
          <a:p>
            <a:r>
              <a:rPr lang="de-DE" dirty="0"/>
              <a:t>- Smart </a:t>
            </a:r>
            <a:r>
              <a:rPr lang="de-DE" dirty="0" err="1"/>
              <a:t>Object</a:t>
            </a:r>
            <a:r>
              <a:rPr lang="de-DE" dirty="0"/>
              <a:t> erhält Web-Präsenz durch URL via NFC</a:t>
            </a:r>
          </a:p>
          <a:p>
            <a:r>
              <a:rPr lang="de-DE" dirty="0"/>
              <a:t>- Emulation unser Smart </a:t>
            </a:r>
            <a:r>
              <a:rPr lang="de-DE" dirty="0" err="1"/>
              <a:t>Object</a:t>
            </a:r>
            <a:r>
              <a:rPr lang="de-DE" dirty="0"/>
              <a:t> eingebetteten digitalen Dienst</a:t>
            </a:r>
          </a:p>
          <a:p>
            <a:endParaRPr lang="de-DE" dirty="0"/>
          </a:p>
          <a:p>
            <a:r>
              <a:rPr lang="de-DE" b="1" dirty="0"/>
              <a:t>• MIDDLEWARE: </a:t>
            </a:r>
          </a:p>
          <a:p>
            <a:r>
              <a:rPr lang="de-DE" dirty="0"/>
              <a:t>-Web </a:t>
            </a:r>
            <a:r>
              <a:rPr lang="de-DE" dirty="0" err="1"/>
              <a:t>of</a:t>
            </a:r>
            <a:r>
              <a:rPr lang="de-DE" dirty="0"/>
              <a:t> Things</a:t>
            </a:r>
            <a:br>
              <a:rPr lang="de-DE" dirty="0"/>
            </a:br>
            <a:r>
              <a:rPr lang="de-DE" dirty="0"/>
              <a:t>- Smart Objects sind über URLs zugänglich und lösen im Web ausgelagerte Dienste aus</a:t>
            </a:r>
          </a:p>
          <a:p>
            <a:br>
              <a:rPr lang="de-DE" dirty="0"/>
            </a:br>
            <a:endParaRPr lang="de-DE" b="1" dirty="0"/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6DF07ED8-D42E-6B4B-A524-7C0CB03C0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88" y="1847573"/>
            <a:ext cx="4895645" cy="377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0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40659D-CABF-C042-B58E-D13D2AB2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59211"/>
            <a:ext cx="11029616" cy="1188720"/>
          </a:xfr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Object</a:t>
            </a:r>
            <a:r>
              <a:rPr lang="de-DE" dirty="0"/>
              <a:t> Des SMART HOME </a:t>
            </a:r>
            <a:r>
              <a:rPr lang="de-DE" dirty="0" err="1"/>
              <a:t>OFFIce</a:t>
            </a:r>
            <a:r>
              <a:rPr lang="de-DE" dirty="0"/>
              <a:t>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AE4F89B-8E0E-1847-B02F-9D832CBCB965}"/>
              </a:ext>
            </a:extLst>
          </p:cNvPr>
          <p:cNvSpPr txBox="1"/>
          <p:nvPr/>
        </p:nvSpPr>
        <p:spPr>
          <a:xfrm>
            <a:off x="7132320" y="1890876"/>
            <a:ext cx="48920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Der NFC Tag ist in den Schreibtisch eingebettet und enthält URL mit </a:t>
            </a:r>
            <a:r>
              <a:rPr lang="de-DE" dirty="0" err="1"/>
              <a:t>Webdienstvernküpfung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Der Schreibtisch ist uneingeschränkt  uneingeschränkt nutzbar, d.h. der eingebettete NFC Tag schränkt den Schreibtisch nicht ein</a:t>
            </a:r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Eingebetteter  NFC Tag ermöglicht Internet-Dienste, d.h. er fügt dem Objekt eine neuartige nicht-lokale Funktionalität hinzu, z.B. Licht anpassen.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Durch Internet-Dienste wird das Objektverhalten des Schreibtisch verbessert. </a:t>
            </a:r>
          </a:p>
          <a:p>
            <a:endParaRPr lang="de-DE" dirty="0"/>
          </a:p>
          <a:p>
            <a:r>
              <a:rPr lang="de-DE" dirty="0"/>
              <a:t>-&gt; Smart </a:t>
            </a:r>
            <a:r>
              <a:rPr lang="de-DE" dirty="0" err="1"/>
              <a:t>Object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D718E28-0638-0649-B34F-F10FEA334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024634"/>
            <a:ext cx="6122791" cy="225679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FD26822B-2097-7E43-A2B0-E5EAF437720E}"/>
              </a:ext>
            </a:extLst>
          </p:cNvPr>
          <p:cNvSpPr txBox="1"/>
          <p:nvPr/>
        </p:nvSpPr>
        <p:spPr>
          <a:xfrm>
            <a:off x="414528" y="5281432"/>
            <a:ext cx="1621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Schreibtisch + NFC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2157ED9-577D-1143-930E-3F8753266634}"/>
              </a:ext>
            </a:extLst>
          </p:cNvPr>
          <p:cNvSpPr txBox="1"/>
          <p:nvPr/>
        </p:nvSpPr>
        <p:spPr>
          <a:xfrm>
            <a:off x="2513169" y="5281431"/>
            <a:ext cx="1621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Anpassung von Atmosphäre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2309B5-04A3-FD4F-BDEA-BD999C229472}"/>
              </a:ext>
            </a:extLst>
          </p:cNvPr>
          <p:cNvSpPr txBox="1"/>
          <p:nvPr/>
        </p:nvSpPr>
        <p:spPr>
          <a:xfrm>
            <a:off x="1225296" y="2138743"/>
            <a:ext cx="16215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Ansteuerung von Phillips </a:t>
            </a:r>
            <a:r>
              <a:rPr lang="de-DE" dirty="0" err="1"/>
              <a:t>Hue</a:t>
            </a:r>
            <a:r>
              <a:rPr lang="de-DE" dirty="0"/>
              <a:t> &amp; </a:t>
            </a:r>
            <a:r>
              <a:rPr lang="de-DE" dirty="0" err="1"/>
              <a:t>Spotify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7267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6">
            <a:extLst>
              <a:ext uri="{FF2B5EF4-FFF2-40B4-BE49-F238E27FC236}">
                <a16:creationId xmlns:a16="http://schemas.microsoft.com/office/drawing/2014/main" id="{53E6FC25-EC89-B745-8140-EFEBEE164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572" y="1409176"/>
            <a:ext cx="7704836" cy="9652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D40A846-0C6D-AE4F-BA8F-FF25B3E64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803144"/>
            <a:ext cx="1299972" cy="866648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4D91A3AC-FAAE-B146-ADF2-324461A67EFD}"/>
              </a:ext>
            </a:extLst>
          </p:cNvPr>
          <p:cNvSpPr txBox="1"/>
          <p:nvPr/>
        </p:nvSpPr>
        <p:spPr>
          <a:xfrm>
            <a:off x="2072640" y="3059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+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D3FC694-A764-5747-999E-65DF65CE2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7805" y="2924540"/>
            <a:ext cx="857951" cy="50446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923CFC2-A773-6749-8105-C607545BE462}"/>
              </a:ext>
            </a:extLst>
          </p:cNvPr>
          <p:cNvSpPr txBox="1"/>
          <p:nvPr/>
        </p:nvSpPr>
        <p:spPr>
          <a:xfrm>
            <a:off x="4295869" y="311223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=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97357164-76AC-F949-BFD8-F5DBAC341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303" y="2802620"/>
            <a:ext cx="1299972" cy="866648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BDD849BC-8979-A74A-A253-F1767127DF7E}"/>
              </a:ext>
            </a:extLst>
          </p:cNvPr>
          <p:cNvSpPr txBox="1"/>
          <p:nvPr/>
        </p:nvSpPr>
        <p:spPr>
          <a:xfrm>
            <a:off x="6220742" y="303754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+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8439072-8CB1-5D4D-956F-6780F5B8F7CB}"/>
              </a:ext>
            </a:extLst>
          </p:cNvPr>
          <p:cNvSpPr txBox="1"/>
          <p:nvPr/>
        </p:nvSpPr>
        <p:spPr>
          <a:xfrm>
            <a:off x="6747482" y="2846677"/>
            <a:ext cx="171593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dirty="0"/>
              <a:t>Automatische Atmosphären-anpassung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26F9B92-F6D4-ED47-8ADD-BE3466BBFF6F}"/>
              </a:ext>
            </a:extLst>
          </p:cNvPr>
          <p:cNvSpPr/>
          <p:nvPr/>
        </p:nvSpPr>
        <p:spPr>
          <a:xfrm>
            <a:off x="645005" y="4703301"/>
            <a:ext cx="28552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200" cap="all" dirty="0">
                <a:solidFill>
                  <a:srgbClr val="000000">
                    <a:lumMod val="75000"/>
                    <a:lumOff val="25000"/>
                  </a:srgbClr>
                </a:solidFill>
                <a:ea typeface="+mj-ea"/>
                <a:cs typeface="+mj-cs"/>
              </a:rPr>
              <a:t>Medien Bruch </a:t>
            </a:r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A99BE32-91AB-7F41-9A56-1633FA3F71DC}"/>
              </a:ext>
            </a:extLst>
          </p:cNvPr>
          <p:cNvSpPr txBox="1"/>
          <p:nvPr/>
        </p:nvSpPr>
        <p:spPr>
          <a:xfrm>
            <a:off x="3857018" y="4710160"/>
            <a:ext cx="69142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Ein klarer Medienbruch ist hier der Informationsaustausch zwischen Nutzer und Bedienungselemente der  Licht-, Klima- und Musikanlage. So verschwindet dieser Schritt durch den smarten Schreibtisch vollautomatisch. </a:t>
            </a:r>
          </a:p>
          <a:p>
            <a:endParaRPr lang="de-DE" dirty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3E498A45-D4FD-BD4F-9698-384E8F5CB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3724" y="2689606"/>
            <a:ext cx="988052" cy="988052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C5306FDD-D2DB-414E-B37D-F1F5ACB702FF}"/>
              </a:ext>
            </a:extLst>
          </p:cNvPr>
          <p:cNvSpPr txBox="1"/>
          <p:nvPr/>
        </p:nvSpPr>
        <p:spPr>
          <a:xfrm>
            <a:off x="512572" y="6421670"/>
            <a:ext cx="10448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</a:rPr>
              <a:t>Quelle: </a:t>
            </a:r>
            <a:r>
              <a:rPr lang="de-DE" dirty="0">
                <a:solidFill>
                  <a:srgbClr val="0260BF"/>
                </a:solidFill>
                <a:latin typeface="Calibri" panose="020F0502020204030204" pitchFamily="34" charset="0"/>
              </a:rPr>
              <a:t>http://</a:t>
            </a:r>
            <a:r>
              <a:rPr lang="de-DE" dirty="0" err="1">
                <a:solidFill>
                  <a:srgbClr val="0260BF"/>
                </a:solidFill>
                <a:latin typeface="Calibri" panose="020F0502020204030204" pitchFamily="34" charset="0"/>
              </a:rPr>
              <a:t>www.iot-lab.ch</a:t>
            </a:r>
            <a:r>
              <a:rPr lang="de-DE" dirty="0">
                <a:solidFill>
                  <a:srgbClr val="0260BF"/>
                </a:solidFill>
                <a:latin typeface="Calibri" panose="020F0502020204030204" pitchFamily="34" charset="0"/>
              </a:rPr>
              <a:t>/</a:t>
            </a:r>
            <a:r>
              <a:rPr lang="de-DE" dirty="0" err="1">
                <a:solidFill>
                  <a:srgbClr val="0260BF"/>
                </a:solidFill>
                <a:latin typeface="Calibri" panose="020F0502020204030204" pitchFamily="34" charset="0"/>
              </a:rPr>
              <a:t>wp</a:t>
            </a:r>
            <a:r>
              <a:rPr lang="de-DE" dirty="0">
                <a:solidFill>
                  <a:srgbClr val="0260BF"/>
                </a:solidFill>
                <a:latin typeface="Calibri" panose="020F0502020204030204" pitchFamily="34" charset="0"/>
              </a:rPr>
              <a:t>-content/</a:t>
            </a:r>
            <a:r>
              <a:rPr lang="de-DE" dirty="0" err="1">
                <a:solidFill>
                  <a:srgbClr val="0260BF"/>
                </a:solidFill>
                <a:latin typeface="Calibri" panose="020F0502020204030204" pitchFamily="34" charset="0"/>
              </a:rPr>
              <a:t>uploads</a:t>
            </a:r>
            <a:r>
              <a:rPr lang="de-DE" dirty="0">
                <a:solidFill>
                  <a:srgbClr val="0260BF"/>
                </a:solidFill>
                <a:latin typeface="Calibri" panose="020F0502020204030204" pitchFamily="34" charset="0"/>
              </a:rPr>
              <a:t>/2014/11/EN_Bosch-Lab-White-Paper-GM-im-IOT-1_3.pdf 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0798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73F1C-602E-8E45-9B75-5E91EAE7E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DeSIGN</a:t>
            </a:r>
            <a:r>
              <a:rPr lang="de-DE" dirty="0"/>
              <a:t> Prinzipien VON SMART HOME OFFICE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6DEE44-AB04-EC46-A560-C82ED2036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endParaRPr lang="de-DE" dirty="0"/>
          </a:p>
          <a:p>
            <a:r>
              <a:rPr lang="de-DE" b="1" dirty="0"/>
              <a:t>Unsichtbarkeit: </a:t>
            </a:r>
            <a:r>
              <a:rPr lang="de-DE" dirty="0"/>
              <a:t>Technologie arbeitet im Hintergrund, d.h. Benutzer verwendet Technologie nicht separat / nicht zusätzlich zum Objekt, keine separate GUI. </a:t>
            </a:r>
          </a:p>
          <a:p>
            <a:pPr marL="0" indent="0">
              <a:buNone/>
            </a:pPr>
            <a:r>
              <a:rPr lang="de-DE" dirty="0"/>
              <a:t>     -&gt; </a:t>
            </a:r>
            <a:r>
              <a:rPr lang="de-DE" dirty="0" err="1"/>
              <a:t>Zunkunftsgedanke</a:t>
            </a:r>
            <a:r>
              <a:rPr lang="de-DE" dirty="0"/>
              <a:t>: Automatische Erkennung von Arbeitsmedium oder </a:t>
            </a:r>
            <a:r>
              <a:rPr lang="de-DE" dirty="0" err="1"/>
              <a:t>Freizeitsmedium</a:t>
            </a:r>
            <a:r>
              <a:rPr lang="de-DE" dirty="0"/>
              <a:t> über statische IP</a:t>
            </a:r>
          </a:p>
          <a:p>
            <a:r>
              <a:rPr lang="de-DE" b="1" dirty="0"/>
              <a:t>manueller Vorrang: </a:t>
            </a:r>
            <a:r>
              <a:rPr lang="de-DE" dirty="0"/>
              <a:t>Intervention des Anwenders überschreibt automatische Einstellungen, sprich die manuelle Einstellung der Anlagen. Manueller Vorrang wird vom System erkannt und akzeptiert. </a:t>
            </a:r>
          </a:p>
          <a:p>
            <a:r>
              <a:rPr lang="de-DE" b="1" dirty="0"/>
              <a:t>Rückkopplung: </a:t>
            </a:r>
            <a:r>
              <a:rPr lang="de-DE" dirty="0"/>
              <a:t>Unsichtbarkeit geht nicht so weit gehen, dass Systemzustände nicht mehr nachvollziehbar sind. Die Anpassungen der Anlagen sind jeder Zeit durch aufhalten an Orten nachvollziehbar. 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4824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EA12F-39C5-8046-ADBF-70CEC4F8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424014"/>
            <a:ext cx="11029616" cy="1188720"/>
          </a:xfrm>
        </p:spPr>
        <p:txBody>
          <a:bodyPr/>
          <a:lstStyle/>
          <a:p>
            <a:r>
              <a:rPr lang="de-DE" b="1" dirty="0"/>
              <a:t>Kommunikationsverhalten Von Smart Home Office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C747201-5ACE-F54D-86BB-06F965B84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630" y="1779764"/>
            <a:ext cx="8559800" cy="19812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2236972-3167-C247-9EB0-60E77B49D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630" y="5426594"/>
            <a:ext cx="1067456" cy="71163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154B19F-35BF-4040-9A9F-ED6BB0CD1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92" y="5174364"/>
            <a:ext cx="857951" cy="50446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48DCC8F-04AD-DE41-BD94-1CB5D87C7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310" y="5147467"/>
            <a:ext cx="988052" cy="98805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26F544F-2D5D-0343-91EF-2C6C80C94A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0503" y="4552013"/>
            <a:ext cx="2075853" cy="174916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74055B5-3059-BE40-A382-DE8B4BF82D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5300" y="5053960"/>
            <a:ext cx="1071141" cy="105758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359FAA6-EB3C-4541-96E3-606211F2C1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30687" y="5210912"/>
            <a:ext cx="1181100" cy="571500"/>
          </a:xfrm>
          <a:prstGeom prst="rect">
            <a:avLst/>
          </a:prstGeom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880D662-F38E-B440-87E7-12F8C1AC7EEE}"/>
              </a:ext>
            </a:extLst>
          </p:cNvPr>
          <p:cNvCxnSpPr/>
          <p:nvPr/>
        </p:nvCxnSpPr>
        <p:spPr>
          <a:xfrm>
            <a:off x="2706624" y="5678824"/>
            <a:ext cx="9022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E979234-AA2A-8C43-A505-E7F58D14FCDB}"/>
              </a:ext>
            </a:extLst>
          </p:cNvPr>
          <p:cNvCxnSpPr/>
          <p:nvPr/>
        </p:nvCxnSpPr>
        <p:spPr>
          <a:xfrm>
            <a:off x="4395216" y="5641493"/>
            <a:ext cx="9022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EEAA6E2B-0113-0F48-9960-1BCA73A25025}"/>
              </a:ext>
            </a:extLst>
          </p:cNvPr>
          <p:cNvCxnSpPr/>
          <p:nvPr/>
        </p:nvCxnSpPr>
        <p:spPr>
          <a:xfrm>
            <a:off x="7711787" y="5641493"/>
            <a:ext cx="9022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81174E84-E4F8-6949-8124-D966B91A3D5C}"/>
              </a:ext>
            </a:extLst>
          </p:cNvPr>
          <p:cNvSpPr txBox="1"/>
          <p:nvPr/>
        </p:nvSpPr>
        <p:spPr>
          <a:xfrm>
            <a:off x="2354005" y="5147467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URL Aufruf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C08C10B-586B-8644-BC9E-B3859284CD1D}"/>
              </a:ext>
            </a:extLst>
          </p:cNvPr>
          <p:cNvSpPr txBox="1"/>
          <p:nvPr/>
        </p:nvSpPr>
        <p:spPr>
          <a:xfrm>
            <a:off x="4404532" y="517436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triggert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07FDCC8-E3F8-CA45-A224-460780DBA9A7}"/>
              </a:ext>
            </a:extLst>
          </p:cNvPr>
          <p:cNvSpPr txBox="1"/>
          <p:nvPr/>
        </p:nvSpPr>
        <p:spPr>
          <a:xfrm>
            <a:off x="7725157" y="5035864"/>
            <a:ext cx="118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Bedient per IP</a:t>
            </a:r>
          </a:p>
        </p:txBody>
      </p:sp>
    </p:spTree>
    <p:extLst>
      <p:ext uri="{BB962C8B-B14F-4D97-AF65-F5344CB8AC3E}">
        <p14:creationId xmlns:p14="http://schemas.microsoft.com/office/powerpoint/2010/main" val="2710409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2C9253-0845-F44F-B2FD-A711F24F3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80160"/>
            <a:ext cx="11029615" cy="3634486"/>
          </a:xfrm>
        </p:spPr>
        <p:txBody>
          <a:bodyPr/>
          <a:lstStyle/>
          <a:p>
            <a:r>
              <a:rPr lang="de-DE" dirty="0"/>
              <a:t>Kommunikationsverhalten:</a:t>
            </a:r>
          </a:p>
          <a:p>
            <a:pPr marL="0" indent="0">
              <a:buNone/>
            </a:pPr>
            <a:r>
              <a:rPr lang="de-DE" b="1" dirty="0"/>
              <a:t>Gateways:</a:t>
            </a:r>
            <a:br>
              <a:rPr lang="de-DE" dirty="0"/>
            </a:br>
            <a:r>
              <a:rPr lang="de-DE" dirty="0"/>
              <a:t>• Direkte Anbindung: 	Philips </a:t>
            </a:r>
            <a:r>
              <a:rPr lang="de-DE" dirty="0" err="1"/>
              <a:t>hue</a:t>
            </a:r>
            <a:br>
              <a:rPr lang="de-DE" dirty="0"/>
            </a:br>
            <a:r>
              <a:rPr lang="de-DE" dirty="0"/>
              <a:t>• Indirekte Anbindung: 	Smart </a:t>
            </a:r>
            <a:r>
              <a:rPr lang="de-DE" dirty="0" err="1"/>
              <a:t>Object</a:t>
            </a:r>
            <a:endParaRPr lang="de-DE" dirty="0"/>
          </a:p>
          <a:p>
            <a:pPr marL="0" indent="0">
              <a:buNone/>
            </a:pPr>
            <a:r>
              <a:rPr lang="de-DE" b="1" dirty="0"/>
              <a:t>Nachrichtenaustausch: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>
                    <a:lumMod val="75000"/>
                    <a:lumOff val="25000"/>
                  </a:srgbClr>
                </a:solidFill>
              </a:rPr>
              <a:t>• </a:t>
            </a:r>
            <a:r>
              <a:rPr lang="de-DE" dirty="0"/>
              <a:t>Request: 			Client ruft entfernte Funktion auf (Server führt Funktion aus)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>
                    <a:lumMod val="75000"/>
                    <a:lumOff val="25000"/>
                  </a:srgbClr>
                </a:solidFill>
              </a:rPr>
              <a:t>•</a:t>
            </a:r>
            <a:r>
              <a:rPr lang="de-DE" dirty="0"/>
              <a:t> Response </a:t>
            </a:r>
            <a:r>
              <a:rPr lang="de-DE" dirty="0">
                <a:solidFill>
                  <a:srgbClr val="000000">
                    <a:lumMod val="75000"/>
                    <a:lumOff val="25000"/>
                  </a:srgbClr>
                </a:solidFill>
              </a:rPr>
              <a:t>: 	</a:t>
            </a:r>
            <a:r>
              <a:rPr lang="de-DE" dirty="0"/>
              <a:t> 		Remote </a:t>
            </a:r>
            <a:r>
              <a:rPr lang="de-DE" dirty="0" err="1"/>
              <a:t>Procedure</a:t>
            </a:r>
            <a:r>
              <a:rPr lang="de-DE" dirty="0"/>
              <a:t> Call (RPC) für </a:t>
            </a:r>
            <a:r>
              <a:rPr lang="de-DE" dirty="0">
                <a:solidFill>
                  <a:srgbClr val="000000">
                    <a:lumMod val="75000"/>
                    <a:lumOff val="25000"/>
                  </a:srgbClr>
                </a:solidFill>
              </a:rPr>
              <a:t>Philips </a:t>
            </a:r>
            <a:r>
              <a:rPr lang="de-DE" dirty="0" err="1">
                <a:solidFill>
                  <a:srgbClr val="000000">
                    <a:lumMod val="75000"/>
                    <a:lumOff val="25000"/>
                  </a:srgbClr>
                </a:solidFill>
              </a:rPr>
              <a:t>hue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2525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0E40F5-DE1D-9B41-B446-E508F18D0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&amp; Kommunikation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1AB334B6-F501-8049-AAE1-9EEEA7A95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5507" y="2341563"/>
            <a:ext cx="7560985" cy="363378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D70D5FA-E410-D045-BE90-0C461F6B18F0}"/>
              </a:ext>
            </a:extLst>
          </p:cNvPr>
          <p:cNvSpPr txBox="1"/>
          <p:nvPr/>
        </p:nvSpPr>
        <p:spPr>
          <a:xfrm>
            <a:off x="1828800" y="6309360"/>
            <a:ext cx="4536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Source: https://</a:t>
            </a:r>
            <a:r>
              <a:rPr lang="de-DE" dirty="0" err="1"/>
              <a:t>www.micrium.com</a:t>
            </a:r>
            <a:r>
              <a:rPr lang="de-DE" dirty="0"/>
              <a:t>/</a:t>
            </a:r>
            <a:r>
              <a:rPr lang="de-DE" dirty="0" err="1"/>
              <a:t>iot</a:t>
            </a:r>
            <a:r>
              <a:rPr lang="de-DE" dirty="0"/>
              <a:t>/</a:t>
            </a:r>
            <a:r>
              <a:rPr lang="de-DE" dirty="0" err="1"/>
              <a:t>devices</a:t>
            </a:r>
            <a:r>
              <a:rPr lang="de-DE" dirty="0"/>
              <a:t>/ </a:t>
            </a:r>
            <a:endParaRPr lang="de-DE" dirty="0">
              <a:effectLst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124920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6E2"/>
      </a:lt2>
      <a:accent1>
        <a:srgbClr val="8FA1CD"/>
      </a:accent1>
      <a:accent2>
        <a:srgbClr val="77ABC2"/>
      </a:accent2>
      <a:accent3>
        <a:srgbClr val="78ACA6"/>
      </a:accent3>
      <a:accent4>
        <a:srgbClr val="6DB18D"/>
      </a:accent4>
      <a:accent5>
        <a:srgbClr val="77B07A"/>
      </a:accent5>
      <a:accent6>
        <a:srgbClr val="83AE6B"/>
      </a:accent6>
      <a:hlink>
        <a:srgbClr val="918158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1530</Words>
  <Application>Microsoft Macintosh PowerPoint</Application>
  <PresentationFormat>Breitbild</PresentationFormat>
  <Paragraphs>170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Tw Cen MT</vt:lpstr>
      <vt:lpstr>Wingdings 2</vt:lpstr>
      <vt:lpstr>DividendVTI</vt:lpstr>
      <vt:lpstr>IoT</vt:lpstr>
      <vt:lpstr>Architektur Modell Von Smart Home Office</vt:lpstr>
      <vt:lpstr>Das Konzept Von SMART HOME Office</vt:lpstr>
      <vt:lpstr>Smart Object Des SMART HOME OFFIce </vt:lpstr>
      <vt:lpstr>PowerPoint-Präsentation</vt:lpstr>
      <vt:lpstr>DeSIGN Prinzipien VON SMART HOME OFFICE</vt:lpstr>
      <vt:lpstr>Kommunikationsverhalten Von Smart Home Office</vt:lpstr>
      <vt:lpstr>PowerPoint-Präsentation</vt:lpstr>
      <vt:lpstr>Design &amp; Kommunikation</vt:lpstr>
      <vt:lpstr>ConCepts</vt:lpstr>
      <vt:lpstr>ConCepts</vt:lpstr>
      <vt:lpstr>Kommunikationsverhalten  </vt:lpstr>
      <vt:lpstr>Kommunikationsverhalten  </vt:lpstr>
      <vt:lpstr>Technische Komponente VOn SMART HOME OFFICE </vt:lpstr>
      <vt:lpstr>High Resolution Sensing  </vt:lpstr>
      <vt:lpstr>IoT – Value Driver  </vt:lpstr>
      <vt:lpstr>Web of Things Ansatz  </vt:lpstr>
      <vt:lpstr>ReCap Smart Home Office </vt:lpstr>
      <vt:lpstr>Remote Control Capability  </vt:lpstr>
      <vt:lpstr>Benutzung VOn IFTTT Für WoT mashups  </vt:lpstr>
      <vt:lpstr>Anforderungen Des Hackathon </vt:lpstr>
      <vt:lpstr>Wie sind IoT Design Prinzipien umgesetzt?  </vt:lpstr>
      <vt:lpstr>Welche Medienbrüche werden durch eingebettete digitale Services gemindert?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dc:creator>Alessio Dal Cero</dc:creator>
  <cp:lastModifiedBy>Alessio Dal Cero</cp:lastModifiedBy>
  <cp:revision>28</cp:revision>
  <dcterms:created xsi:type="dcterms:W3CDTF">2020-06-30T07:53:18Z</dcterms:created>
  <dcterms:modified xsi:type="dcterms:W3CDTF">2020-06-30T13:38:47Z</dcterms:modified>
</cp:coreProperties>
</file>

<file path=docProps/thumbnail.jpeg>
</file>